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70" r:id="rId6"/>
    <p:sldId id="271" r:id="rId7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3E239-8F9F-4BEE-87A1-28CBE15AAEFC}" type="datetimeFigureOut">
              <a:rPr lang="en-CA" smtClean="0"/>
              <a:pPr/>
              <a:t>19/12/2011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ED53D-FC42-4C8B-A0EB-13765A32C48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6470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 smtClean="0"/>
              <a:t>SOLVING PROBLEMS IN THE REAL WORLD</a:t>
            </a:r>
            <a:endParaRPr lang="en-CA" sz="3200" b="1" dirty="0"/>
          </a:p>
        </p:txBody>
      </p:sp>
      <p:pic>
        <p:nvPicPr>
          <p:cNvPr id="7" name="Picture 6" descr="solving problem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988840"/>
            <a:ext cx="5531336" cy="3435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76470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/>
              <a:t>THE UNITED NATIONS</a:t>
            </a:r>
            <a:endParaRPr lang="en-CA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62880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Founded in 1945 at end of WWII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World governments saw how the League of Nations failed, tens of millions of people were dead, and many parts of the world were destroyed</a:t>
            </a:r>
          </a:p>
          <a:p>
            <a:pPr>
              <a:buFont typeface="Arial" pitchFamily="34" charset="0"/>
              <a:buChar char="•"/>
            </a:pPr>
            <a:r>
              <a:rPr lang="en-CA" b="1" dirty="0" smtClean="0"/>
              <a:t>Goal: </a:t>
            </a:r>
            <a:r>
              <a:rPr lang="en-CA" dirty="0" smtClean="0"/>
              <a:t>to maintain international peace and security and promote social and economic development in the world</a:t>
            </a:r>
            <a:endParaRPr lang="en-CA" b="1" dirty="0" smtClean="0"/>
          </a:p>
          <a:p>
            <a:pPr marL="342900" indent="-342900">
              <a:buFont typeface="+mj-lt"/>
              <a:buAutoNum type="arabicPeriod"/>
            </a:pPr>
            <a:endParaRPr lang="en-CA" dirty="0" smtClean="0"/>
          </a:p>
        </p:txBody>
      </p:sp>
      <p:pic>
        <p:nvPicPr>
          <p:cNvPr id="5" name="Picture 4" descr="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212976"/>
            <a:ext cx="4267175" cy="3196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260648"/>
            <a:ext cx="1987421" cy="16561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4" y="764704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/>
              <a:t>THE UNITED NATIONS</a:t>
            </a:r>
          </a:p>
          <a:p>
            <a:pPr algn="ctr"/>
            <a:r>
              <a:rPr lang="en-CA" sz="2000" dirty="0" smtClean="0"/>
              <a:t>SUCCESS OR FAILURE?</a:t>
            </a:r>
            <a:endParaRPr lang="en-C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844824"/>
            <a:ext cx="79928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The short answer: </a:t>
            </a:r>
            <a:r>
              <a:rPr lang="en-CA" b="1" dirty="0" smtClean="0"/>
              <a:t>it’s too difficult to answer!</a:t>
            </a:r>
          </a:p>
          <a:p>
            <a:endParaRPr lang="en-CA" dirty="0" smtClean="0"/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The most powerful part of the UN is the </a:t>
            </a:r>
            <a:r>
              <a:rPr lang="en-CA" b="1" dirty="0" smtClean="0"/>
              <a:t>Security Council </a:t>
            </a:r>
            <a:r>
              <a:rPr lang="en-CA" dirty="0" smtClean="0"/>
              <a:t>(the body that can impose sanctions on nations that threaten peace)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There are 3 types of sanctions that are imposed by the UN: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A" b="1" dirty="0" smtClean="0"/>
              <a:t>Verbal Sanctions </a:t>
            </a:r>
            <a:r>
              <a:rPr lang="en-CA" dirty="0" smtClean="0"/>
              <a:t>– least severe (demand that the action stop)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A" b="1" dirty="0" smtClean="0"/>
              <a:t>Economic Sanctions </a:t>
            </a:r>
            <a:r>
              <a:rPr lang="en-CA" dirty="0" smtClean="0"/>
              <a:t>– all trade with offending country may be cut off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A" b="1" dirty="0" smtClean="0"/>
              <a:t>Military Sanctions </a:t>
            </a:r>
            <a:r>
              <a:rPr lang="en-CA" dirty="0" smtClean="0"/>
              <a:t>– most severe – member countries provide appropriate troops to stop the transgressor and help restore peace</a:t>
            </a:r>
            <a:endParaRPr lang="en-CA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The security council has 5 permanent members (China, France, Russia, UK, USA) who have </a:t>
            </a:r>
            <a:r>
              <a:rPr lang="en-CA" b="1" dirty="0" smtClean="0"/>
              <a:t>veto </a:t>
            </a:r>
            <a:r>
              <a:rPr lang="en-CA" dirty="0" smtClean="0"/>
              <a:t>power (to reject) over any resolution (all 5 </a:t>
            </a:r>
            <a:r>
              <a:rPr lang="en-CA" b="1" dirty="0" smtClean="0"/>
              <a:t>must </a:t>
            </a:r>
            <a:r>
              <a:rPr lang="en-CA" dirty="0" smtClean="0"/>
              <a:t>agree)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The UN, therefore does not take action often as permanent members wish to protect their own interests (e.g. The Soviet Union used their veto 79 times during the Cold War – 1945-1989)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260648"/>
            <a:ext cx="1619672" cy="13497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4" y="764704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/>
              <a:t>THE UNITED NATIONS</a:t>
            </a:r>
          </a:p>
          <a:p>
            <a:pPr algn="ctr"/>
            <a:r>
              <a:rPr lang="en-CA" sz="2000" dirty="0" smtClean="0"/>
              <a:t>SUCCESS OR FAILURE?</a:t>
            </a:r>
            <a:endParaRPr lang="en-C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844824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The UN </a:t>
            </a:r>
            <a:r>
              <a:rPr lang="en-CA" b="1" dirty="0" smtClean="0"/>
              <a:t>General Assembly </a:t>
            </a:r>
            <a:r>
              <a:rPr lang="en-CA" dirty="0" smtClean="0"/>
              <a:t>meets each year from September to December and includes representatives from all 192 members.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The Security Council is the only one with </a:t>
            </a:r>
            <a:r>
              <a:rPr lang="en-CA" i="1" dirty="0" smtClean="0"/>
              <a:t>enforcement powers</a:t>
            </a:r>
            <a:endParaRPr lang="en-CA" dirty="0" smtClean="0"/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The permanent members reflects the powers that won WWII and not the geopolitics of today (e.g. India and Brazil warrant admission)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In order for the UN to work, countries must give up some of their national sovereignty (unlike the US in the lead up to the Iraq War in 2003)</a:t>
            </a:r>
          </a:p>
        </p:txBody>
      </p:sp>
      <p:pic>
        <p:nvPicPr>
          <p:cNvPr id="5" name="Picture 4" descr="u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4149080"/>
            <a:ext cx="3696282" cy="2343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76470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/>
              <a:t>PEACE KEEPING &amp; PEACE MAKING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1556792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Peacekeeping </a:t>
            </a:r>
            <a:r>
              <a:rPr lang="en-CA" dirty="0" smtClean="0"/>
              <a:t>– occurs when the UN provides a force of soldiers, and often police and civilian officials, to maintain order in a country or region that has experienced conflict.</a:t>
            </a:r>
          </a:p>
          <a:p>
            <a:pPr lvl="1">
              <a:buFont typeface="Arial" pitchFamily="34" charset="0"/>
              <a:buChar char="•"/>
            </a:pPr>
            <a:r>
              <a:rPr lang="en-CA" dirty="0" smtClean="0"/>
              <a:t>There are most peacekeeping missions today than ever before </a:t>
            </a:r>
          </a:p>
          <a:p>
            <a:pPr lvl="1">
              <a:buFont typeface="Arial" pitchFamily="34" charset="0"/>
              <a:buChar char="•"/>
            </a:pPr>
            <a:endParaRPr lang="en-CA" dirty="0" smtClean="0"/>
          </a:p>
          <a:p>
            <a:r>
              <a:rPr lang="en-CA" b="1" dirty="0" smtClean="0"/>
              <a:t>Peacemaking – </a:t>
            </a:r>
            <a:r>
              <a:rPr lang="en-CA" dirty="0" smtClean="0"/>
              <a:t>occurs when the UN or other forces must impose peace on warring factions.</a:t>
            </a:r>
          </a:p>
          <a:p>
            <a:pPr lvl="1">
              <a:buFont typeface="Arial" pitchFamily="34" charset="0"/>
              <a:buChar char="•"/>
            </a:pPr>
            <a:r>
              <a:rPr lang="en-CA" dirty="0" smtClean="0"/>
              <a:t>E.g. Korean War (1950-1953) &amp; Gulf War (1990-1991)</a:t>
            </a:r>
          </a:p>
          <a:p>
            <a:endParaRPr lang="en-CA" b="1" dirty="0" smtClean="0"/>
          </a:p>
        </p:txBody>
      </p:sp>
      <p:pic>
        <p:nvPicPr>
          <p:cNvPr id="8" name="Picture 7" descr="un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4149080"/>
            <a:ext cx="3909787" cy="226635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95536" y="4725144"/>
            <a:ext cx="3096344" cy="108012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467544" y="4797152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chemeClr val="tx2"/>
                </a:solidFill>
              </a:rPr>
              <a:t>See figure 25-3 on p. 398 for a list of world peacekeeping activities </a:t>
            </a:r>
            <a:endParaRPr lang="en-C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76470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/>
              <a:t>NATO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1556792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The </a:t>
            </a:r>
            <a:r>
              <a:rPr lang="en-CA" b="1" dirty="0" smtClean="0"/>
              <a:t>North Atlantic Treaty Organization </a:t>
            </a:r>
            <a:r>
              <a:rPr lang="en-CA" dirty="0" smtClean="0"/>
              <a:t>was founded in 1949 as a US-led defence and security organization to counteract the threat to western Europe by the USSR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Under the NATO agreement, a threat to any member is regarded as a threat to all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Original members – USA, Canada, and 10 European States (see p. 400) 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In 1955 – the USSR and its allies created the </a:t>
            </a:r>
            <a:r>
              <a:rPr lang="en-CA" b="1" dirty="0" smtClean="0"/>
              <a:t>Warsaw Pact</a:t>
            </a:r>
            <a:r>
              <a:rPr lang="en-CA" dirty="0" smtClean="0"/>
              <a:t> to counteract NATO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NATO has taken an active role as both peacemaker in Europe and outside of its borders (e.g. Afghanistan) </a:t>
            </a:r>
          </a:p>
          <a:p>
            <a:endParaRPr lang="en-CA" b="1" dirty="0" smtClean="0"/>
          </a:p>
        </p:txBody>
      </p:sp>
      <p:pic>
        <p:nvPicPr>
          <p:cNvPr id="5" name="Picture 4" descr="na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573016"/>
            <a:ext cx="2863205" cy="2863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505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Lotem</dc:creator>
  <cp:lastModifiedBy>Lotem</cp:lastModifiedBy>
  <cp:revision>36</cp:revision>
  <dcterms:created xsi:type="dcterms:W3CDTF">2011-05-24T02:12:57Z</dcterms:created>
  <dcterms:modified xsi:type="dcterms:W3CDTF">2011-12-19T19:28:36Z</dcterms:modified>
</cp:coreProperties>
</file>